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sldIdLst>
    <p:sldId id="267" r:id="rId5"/>
    <p:sldId id="266" r:id="rId6"/>
    <p:sldId id="285" r:id="rId7"/>
    <p:sldId id="286" r:id="rId8"/>
    <p:sldId id="296" r:id="rId9"/>
    <p:sldId id="297" r:id="rId10"/>
    <p:sldId id="298" r:id="rId11"/>
    <p:sldId id="299" r:id="rId12"/>
    <p:sldId id="300" r:id="rId13"/>
    <p:sldId id="284" r:id="rId14"/>
    <p:sldId id="287" r:id="rId15"/>
    <p:sldId id="288" r:id="rId16"/>
    <p:sldId id="289" r:id="rId17"/>
    <p:sldId id="301" r:id="rId18"/>
    <p:sldId id="302" r:id="rId19"/>
    <p:sldId id="290" r:id="rId20"/>
    <p:sldId id="291" r:id="rId21"/>
    <p:sldId id="303" r:id="rId22"/>
    <p:sldId id="305" r:id="rId23"/>
    <p:sldId id="304" r:id="rId24"/>
    <p:sldId id="30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B86226C-9EED-4277-BCC3-C7C3E660ADF8}">
          <p14:sldIdLst>
            <p14:sldId id="267"/>
            <p14:sldId id="266"/>
            <p14:sldId id="285"/>
            <p14:sldId id="286"/>
            <p14:sldId id="296"/>
            <p14:sldId id="297"/>
            <p14:sldId id="298"/>
            <p14:sldId id="299"/>
            <p14:sldId id="300"/>
            <p14:sldId id="284"/>
            <p14:sldId id="287"/>
            <p14:sldId id="288"/>
            <p14:sldId id="289"/>
            <p14:sldId id="301"/>
            <p14:sldId id="302"/>
            <p14:sldId id="290"/>
            <p14:sldId id="291"/>
            <p14:sldId id="303"/>
            <p14:sldId id="305"/>
            <p14:sldId id="304"/>
            <p14:sldId id="3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889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5433E8-6AD4-72F3-6B69-53041281ABB0}" v="10" dt="2024-12-03T21:49:58.516"/>
    <p1510:client id="{33F7F396-B972-1602-79F2-C5AFDFD041FC}" v="414" dt="2024-12-03T18:10:26.456"/>
    <p1510:client id="{63BE988E-35E3-1095-1121-7056EEFEA632}" v="9" dt="2024-12-03T22:11:43.648"/>
    <p1510:client id="{704E9764-08F3-D37F-FCA1-C871D1596878}" v="5" dt="2024-12-03T19:32:37.614"/>
    <p1510:client id="{78F50AAB-3ACF-4FAB-3F4E-7DB7738D7E0F}" v="3" dt="2024-12-05T17:28:18.915"/>
    <p1510:client id="{9EABEDB6-6EFA-0F99-851B-546B2005462F}" v="1" dt="2024-12-03T18:26:32.453"/>
    <p1510:client id="{B80EB8F3-34FB-7954-0E3D-6DE5B6D8B70F}" v="430" dt="2024-12-04T10:45:34.243"/>
    <p1510:client id="{BB303688-E5D0-3787-2044-656700E1A997}" v="13" dt="2024-12-05T16:27:52.657"/>
    <p1510:client id="{EB6C693C-0D37-2BF8-FACE-12EF64271494}" v="4" dt="2024-12-05T16:21:10.190"/>
    <p1510:client id="{EE26CABA-6A82-1E11-5DE8-C3645B44B7E5}" v="192" dt="2024-12-03T18:04:34.447"/>
    <p1510:client id="{F02D85FC-E2E6-CAEA-D620-8E8F486E09D8}" v="1" dt="2024-12-03T18:28:58.3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DD571-E22F-4A38-B450-8CCBD829A548}" type="datetimeFigureOut">
              <a:rPr lang="en-US"/>
              <a:t>12/5/2024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C2C40-CB1C-4820-9151-EC51EC2E7E0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05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0974584-F7C5-6440-926F-F6A9781D6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310" y="2484470"/>
            <a:ext cx="7552916" cy="21305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D7436C2F-09FF-014A-84CC-E0A18AFE2C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3792" y="138819"/>
            <a:ext cx="2369315" cy="86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01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9423-CD2E-4FE4-A0A5-BF1DF9A8B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721021-E600-4985-9CB7-C916625802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F65E1-9312-40C9-B537-2EF2373A3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7D5D2-711E-4128-B02F-A2F5F3B7B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A264A-3B0E-4789-8D33-E3B8BB427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066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5CD398-88C4-4D5A-B800-669821089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0AE657-6D14-4EC6-AF23-3733CA7ECA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13624-5ED1-471D-B870-97A863791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089F5-C44A-423E-A411-0170507EB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2F323-E5A0-4612-B41A-6BBC2FFFE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236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DFEB4-ED06-8F46-A045-F2896A6C66D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0BD22-C24C-5977-0C12-F13C0238A7A6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C6136-0EEE-AE97-02C9-4E9FF1A1CE7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15034E3-BFBC-48F8-9E52-34673C1A3BB6}" type="datetime1">
              <a:rPr lang="en-US"/>
              <a:pPr lvl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C2EB8-D180-ECD1-5B57-C06E6337272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ABE7D-1265-C54D-1341-BB557FCE6B2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1423F06-E4EB-4BB2-826C-51F971522D0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18633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A72F24-C2F4-A848-9526-6DDE303230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1460500"/>
            <a:ext cx="5327904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defRPr 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B5A9DDA-5C61-C94F-9C1E-F412423AF3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B9CE1BE-CD51-BD42-A659-2F084EB57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2707C4E-5419-8141-80B3-E4B112655C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D362EF-E079-514F-814C-6085176CA7AD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AC75DAD-32BC-CC41-8DF4-9E68DB31C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30609"/>
            <a:ext cx="9146972" cy="6400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2173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EAB2A1-27FC-7D46-BBF1-72410CED554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596" y="2560320"/>
            <a:ext cx="94457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70A3AA-4210-FB4E-9790-9D6891AFF655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28B6F196-1924-E341-B33B-77AEF4A87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30609"/>
            <a:ext cx="9146972" cy="6400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486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BE2BF-67D0-421C-B0EA-C2FDA38E9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D459D-4DBB-4B08-B28E-38CB294598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9D5826-9D5D-45F7-9039-C959387351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C35230-6E6B-4AE2-A238-476A2293E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EC195B-3566-4F5A-8A17-C0D96E0DC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64FFA-F5D7-4974-90D5-37C1E4F5D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14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93013-51BB-4A17-B3BD-969427C67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5D238-163E-4CA0-8D72-013A528AF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96" indent="0">
              <a:buNone/>
              <a:defRPr sz="2000" b="1"/>
            </a:lvl2pPr>
            <a:lvl3pPr marL="914391" indent="0">
              <a:buNone/>
              <a:defRPr sz="1800" b="1"/>
            </a:lvl3pPr>
            <a:lvl4pPr marL="1371587" indent="0">
              <a:buNone/>
              <a:defRPr sz="1600" b="1"/>
            </a:lvl4pPr>
            <a:lvl5pPr marL="1828783" indent="0">
              <a:buNone/>
              <a:defRPr sz="1600" b="1"/>
            </a:lvl5pPr>
            <a:lvl6pPr marL="2285978" indent="0">
              <a:buNone/>
              <a:defRPr sz="1600" b="1"/>
            </a:lvl6pPr>
            <a:lvl7pPr marL="2743174" indent="0">
              <a:buNone/>
              <a:defRPr sz="1600" b="1"/>
            </a:lvl7pPr>
            <a:lvl8pPr marL="3200370" indent="0">
              <a:buNone/>
              <a:defRPr sz="1600" b="1"/>
            </a:lvl8pPr>
            <a:lvl9pPr marL="36575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74BFD3-F57E-442B-B0D6-44B28B98AB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6C678E-A9F6-402F-AB68-0001BA3C23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4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96" indent="0">
              <a:buNone/>
              <a:defRPr sz="2000" b="1"/>
            </a:lvl2pPr>
            <a:lvl3pPr marL="914391" indent="0">
              <a:buNone/>
              <a:defRPr sz="1800" b="1"/>
            </a:lvl3pPr>
            <a:lvl4pPr marL="1371587" indent="0">
              <a:buNone/>
              <a:defRPr sz="1600" b="1"/>
            </a:lvl4pPr>
            <a:lvl5pPr marL="1828783" indent="0">
              <a:buNone/>
              <a:defRPr sz="1600" b="1"/>
            </a:lvl5pPr>
            <a:lvl6pPr marL="2285978" indent="0">
              <a:buNone/>
              <a:defRPr sz="1600" b="1"/>
            </a:lvl6pPr>
            <a:lvl7pPr marL="2743174" indent="0">
              <a:buNone/>
              <a:defRPr sz="1600" b="1"/>
            </a:lvl7pPr>
            <a:lvl8pPr marL="3200370" indent="0">
              <a:buNone/>
              <a:defRPr sz="1600" b="1"/>
            </a:lvl8pPr>
            <a:lvl9pPr marL="36575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C1CE1F-0133-4A8E-9510-3927C275AD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812791-1A66-47A2-B8AB-CF2C8494C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33D370-BE25-4CF9-8D18-A8B0D6286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FF9EFB-2082-4B18-8532-2E058DF98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323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A482C-C319-43FD-93FF-980D21E2E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03A496-9194-4AF3-A700-304E648B3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3CEB3-10DB-4C6B-B786-6EA61FEAF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6A844B-2D32-4E86-8B10-61DBDBE59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742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21782B-EB6A-4988-856E-D6637A15B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1005B5-4499-443A-AEC7-4504692A5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E9E49-7000-42FC-9389-8FC847AA8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066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EFE04-76D2-4EE9-82B4-6CF8BDAEF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215A4-C64A-4FDE-8E67-809F9ECFC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899654-FEE0-4F7C-9F7E-E61364191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96" indent="0">
              <a:buNone/>
              <a:defRPr sz="1400"/>
            </a:lvl2pPr>
            <a:lvl3pPr marL="914391" indent="0">
              <a:buNone/>
              <a:defRPr sz="1200"/>
            </a:lvl3pPr>
            <a:lvl4pPr marL="1371587" indent="0">
              <a:buNone/>
              <a:defRPr sz="1000"/>
            </a:lvl4pPr>
            <a:lvl5pPr marL="1828783" indent="0">
              <a:buNone/>
              <a:defRPr sz="1000"/>
            </a:lvl5pPr>
            <a:lvl6pPr marL="2285978" indent="0">
              <a:buNone/>
              <a:defRPr sz="1000"/>
            </a:lvl6pPr>
            <a:lvl7pPr marL="2743174" indent="0">
              <a:buNone/>
              <a:defRPr sz="1000"/>
            </a:lvl7pPr>
            <a:lvl8pPr marL="3200370" indent="0">
              <a:buNone/>
              <a:defRPr sz="1000"/>
            </a:lvl8pPr>
            <a:lvl9pPr marL="365756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0672D7-560C-46F5-B38A-5864AF61B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333971-AB39-461C-BCDD-6F82E9DF4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7803C-62B5-41B0-9BE1-73F06662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835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7523E-938F-438E-ACC4-357650D6A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C72DA9-4F67-4E76-B94A-2A066F0CC9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96" indent="0">
              <a:buNone/>
              <a:defRPr sz="2800"/>
            </a:lvl2pPr>
            <a:lvl3pPr marL="914391" indent="0">
              <a:buNone/>
              <a:defRPr sz="2400"/>
            </a:lvl3pPr>
            <a:lvl4pPr marL="1371587" indent="0">
              <a:buNone/>
              <a:defRPr sz="2000"/>
            </a:lvl4pPr>
            <a:lvl5pPr marL="1828783" indent="0">
              <a:buNone/>
              <a:defRPr sz="2000"/>
            </a:lvl5pPr>
            <a:lvl6pPr marL="2285978" indent="0">
              <a:buNone/>
              <a:defRPr sz="2000"/>
            </a:lvl6pPr>
            <a:lvl7pPr marL="2743174" indent="0">
              <a:buNone/>
              <a:defRPr sz="2000"/>
            </a:lvl7pPr>
            <a:lvl8pPr marL="3200370" indent="0">
              <a:buNone/>
              <a:defRPr sz="2000"/>
            </a:lvl8pPr>
            <a:lvl9pPr marL="3657565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E2FDD4-868B-425C-9784-E80DB7C01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96" indent="0">
              <a:buNone/>
              <a:defRPr sz="1400"/>
            </a:lvl2pPr>
            <a:lvl3pPr marL="914391" indent="0">
              <a:buNone/>
              <a:defRPr sz="1200"/>
            </a:lvl3pPr>
            <a:lvl4pPr marL="1371587" indent="0">
              <a:buNone/>
              <a:defRPr sz="1000"/>
            </a:lvl4pPr>
            <a:lvl5pPr marL="1828783" indent="0">
              <a:buNone/>
              <a:defRPr sz="1000"/>
            </a:lvl5pPr>
            <a:lvl6pPr marL="2285978" indent="0">
              <a:buNone/>
              <a:defRPr sz="1000"/>
            </a:lvl6pPr>
            <a:lvl7pPr marL="2743174" indent="0">
              <a:buNone/>
              <a:defRPr sz="1000"/>
            </a:lvl7pPr>
            <a:lvl8pPr marL="3200370" indent="0">
              <a:buNone/>
              <a:defRPr sz="1000"/>
            </a:lvl8pPr>
            <a:lvl9pPr marL="365756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853192-BC34-458B-84D8-10413109E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4140DD-DF78-4ACA-994A-2C80E820B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55A00-460B-4060-8FC4-6AE015CD0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786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38DD69-FB8A-4188-BFE4-CBF509E5E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15C50-137C-4155-8543-556E7E213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6A1DE-66DD-40F1-896C-01B693106E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E2F8D-62B3-48AF-BAF5-944399905ED0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912B1-2F8B-49C2-9253-FDAAEF5D94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3CF23-BB91-472C-8560-11C5F5282E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4216D-285E-4743-ADC0-F517FFC7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15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39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8" indent="-228598" algn="l" defTabSz="91439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3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9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5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80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76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72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7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63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6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1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3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8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4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70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5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655B2F-B936-6D65-77DE-6BC067D86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935633"/>
            <a:ext cx="4368602" cy="110857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defTabSz="914400"/>
            <a:r>
              <a:rPr lang="en-US" sz="4800">
                <a:latin typeface="Segoe UI"/>
                <a:cs typeface="Segoe UI"/>
              </a:rPr>
              <a:t>Foosball Table Real-Time Object</a:t>
            </a:r>
            <a:br>
              <a:rPr lang="en-US" sz="4800">
                <a:latin typeface="Segoe UI"/>
                <a:cs typeface="Segoe UI"/>
              </a:rPr>
            </a:br>
            <a:r>
              <a:rPr lang="en-US" sz="4800">
                <a:latin typeface="Segoe UI"/>
                <a:cs typeface="Segoe UI"/>
              </a:rPr>
              <a:t>Detection</a:t>
            </a:r>
          </a:p>
          <a:p>
            <a:pPr defTabSz="914400"/>
            <a:endParaRPr lang="en-US" sz="5400">
              <a:cs typeface="Segoe UI Semibold"/>
            </a:endParaRP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foosball table with players&#10;&#10;Description automatically generated">
            <a:extLst>
              <a:ext uri="{FF2B5EF4-FFF2-40B4-BE49-F238E27FC236}">
                <a16:creationId xmlns:a16="http://schemas.microsoft.com/office/drawing/2014/main" id="{58FF867A-09A2-332E-1CB5-67C348C516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847" r="1973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6" name="Picture 5" descr="A black and white logo with white text&#10;&#10;Description automatically generated">
            <a:extLst>
              <a:ext uri="{FF2B5EF4-FFF2-40B4-BE49-F238E27FC236}">
                <a16:creationId xmlns:a16="http://schemas.microsoft.com/office/drawing/2014/main" id="{B9923B1A-D1BD-55C9-4498-829A34755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8055" y="227342"/>
            <a:ext cx="2366154" cy="1054939"/>
          </a:xfrm>
          <a:prstGeom prst="rect">
            <a:avLst/>
          </a:prstGeom>
        </p:spPr>
      </p:pic>
      <p:pic>
        <p:nvPicPr>
          <p:cNvPr id="7" name="Content Placeholder 6" descr="A black and white logo&#10;&#10;Description automatically generated">
            <a:extLst>
              <a:ext uri="{FF2B5EF4-FFF2-40B4-BE49-F238E27FC236}">
                <a16:creationId xmlns:a16="http://schemas.microsoft.com/office/drawing/2014/main" id="{7F6DB4A8-8DBE-78DB-E546-ED20B83224E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6793375" y="234133"/>
            <a:ext cx="2504357" cy="1078842"/>
          </a:xfrm>
        </p:spPr>
      </p:pic>
      <p:sp>
        <p:nvSpPr>
          <p:cNvPr id="10" name="Subtitle 4">
            <a:extLst>
              <a:ext uri="{FF2B5EF4-FFF2-40B4-BE49-F238E27FC236}">
                <a16:creationId xmlns:a16="http://schemas.microsoft.com/office/drawing/2014/main" id="{3CCCC068-C818-E55B-4A6D-D20F9DEBD078}"/>
              </a:ext>
            </a:extLst>
          </p:cNvPr>
          <p:cNvSpPr txBox="1">
            <a:spLocks/>
          </p:cNvSpPr>
          <p:nvPr/>
        </p:nvSpPr>
        <p:spPr>
          <a:xfrm>
            <a:off x="641742" y="3044622"/>
            <a:ext cx="4938397" cy="120808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2"/>
                </a:solidFill>
                <a:latin typeface="Segoe UI"/>
                <a:cs typeface="Segoe UI"/>
              </a:rPr>
              <a:t>Sina Hamedani</a:t>
            </a:r>
            <a:endParaRPr lang="en-US" dirty="0">
              <a:solidFill>
                <a:schemeClr val="accent2"/>
              </a:solidFill>
              <a:latin typeface="Segoe UI"/>
              <a:cs typeface="Segoe UI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2"/>
                </a:solidFill>
                <a:latin typeface="Segoe UI"/>
                <a:cs typeface="Segoe UI"/>
              </a:rPr>
              <a:t>Sepehr </a:t>
            </a:r>
            <a:r>
              <a:rPr lang="en-US" sz="2000" dirty="0" err="1">
                <a:solidFill>
                  <a:schemeClr val="accent2"/>
                </a:solidFill>
                <a:latin typeface="Segoe UI"/>
                <a:cs typeface="Segoe UI"/>
              </a:rPr>
              <a:t>Alemzadeh</a:t>
            </a:r>
            <a:endParaRPr lang="en-US" dirty="0" err="1">
              <a:solidFill>
                <a:schemeClr val="accent2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2"/>
                </a:solidFill>
                <a:latin typeface="Segoe UI"/>
                <a:cs typeface="Segoe UI"/>
              </a:rPr>
              <a:t>Niusha Parsa</a:t>
            </a:r>
            <a:endParaRPr lang="en-US">
              <a:solidFill>
                <a:schemeClr val="accent2"/>
              </a:solidFill>
              <a:cs typeface="Segoe UI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solidFill>
                <a:schemeClr val="accent2"/>
              </a:solidFill>
              <a:latin typeface="Segoe UI"/>
              <a:cs typeface="Segoe UI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solidFill>
                <a:schemeClr val="accent2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157001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688B5B-3786-C10B-10AF-1EC80FF2E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6600"/>
              <a:t>Development Choices</a:t>
            </a:r>
            <a:endParaRPr lang="en-US"/>
          </a:p>
        </p:txBody>
      </p:sp>
      <p:sp>
        <p:nvSpPr>
          <p:cNvPr id="7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Fps - Free gaming icons">
            <a:extLst>
              <a:ext uri="{FF2B5EF4-FFF2-40B4-BE49-F238E27FC236}">
                <a16:creationId xmlns:a16="http://schemas.microsoft.com/office/drawing/2014/main" id="{8620EE86-0663-DA53-863F-7581115D8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073" y="2139408"/>
            <a:ext cx="3605784" cy="3605784"/>
          </a:xfrm>
          <a:prstGeom prst="rect">
            <a:avLst/>
          </a:prstGeom>
          <a:noFill/>
        </p:spPr>
      </p:pic>
      <p:pic>
        <p:nvPicPr>
          <p:cNvPr id="9" name="3D Model 12" descr="Upward Trend">
            <a:extLst>
              <a:ext uri="{FF2B5EF4-FFF2-40B4-BE49-F238E27FC236}">
                <a16:creationId xmlns:a16="http://schemas.microsoft.com/office/drawing/2014/main" id="{38DCC236-2785-53C0-2CEF-CCDC71542B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54" r="2" b="2"/>
          <a:stretch/>
        </p:blipFill>
        <p:spPr>
          <a:xfrm>
            <a:off x="7109579" y="1578692"/>
            <a:ext cx="3976135" cy="3979595"/>
          </a:xfrm>
          <a:prstGeom prst="rect">
            <a:avLst/>
          </a:prstGeom>
          <a:noFill/>
        </p:spPr>
      </p:pic>
      <p:sp>
        <p:nvSpPr>
          <p:cNvPr id="13" name="Arrow: Left-Right 15">
            <a:extLst>
              <a:ext uri="{FF2B5EF4-FFF2-40B4-BE49-F238E27FC236}">
                <a16:creationId xmlns:a16="http://schemas.microsoft.com/office/drawing/2014/main" id="{CD781A8F-A5A5-8730-E88F-E7250E55C5AD}"/>
              </a:ext>
            </a:extLst>
          </p:cNvPr>
          <p:cNvSpPr/>
          <p:nvPr/>
        </p:nvSpPr>
        <p:spPr>
          <a:xfrm>
            <a:off x="5100345" y="3451352"/>
            <a:ext cx="2172925" cy="99551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180"/>
              <a:gd name="f10" fmla="abs f3"/>
              <a:gd name="f11" fmla="abs f4"/>
              <a:gd name="f12" fmla="abs f5"/>
              <a:gd name="f13" fmla="*/ f8 f0 1"/>
              <a:gd name="f14" fmla="*/ f9 f0 1"/>
              <a:gd name="f15" fmla="?: f10 f3 1"/>
              <a:gd name="f16" fmla="?: f11 f4 1"/>
              <a:gd name="f17" fmla="?: f12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+- f30 0 f6"/>
              <a:gd name="f33" fmla="+- f29 0 f6"/>
              <a:gd name="f34" fmla="*/ f29 f26 1"/>
              <a:gd name="f35" fmla="*/ f30 f26 1"/>
              <a:gd name="f36" fmla="*/ f32 1 2"/>
              <a:gd name="f37" fmla="*/ f33 1 2"/>
              <a:gd name="f38" fmla="min f33 f32"/>
              <a:gd name="f39" fmla="*/ f32 f7 1"/>
              <a:gd name="f40" fmla="+- f6 f36 0"/>
              <a:gd name="f41" fmla="+- f6 f37 0"/>
              <a:gd name="f42" fmla="*/ f38 f7 1"/>
              <a:gd name="f43" fmla="*/ f39 1 200000"/>
              <a:gd name="f44" fmla="*/ f42 1 100000"/>
              <a:gd name="f45" fmla="+- f40 0 f43"/>
              <a:gd name="f46" fmla="+- f40 f43 0"/>
              <a:gd name="f47" fmla="*/ f40 f26 1"/>
              <a:gd name="f48" fmla="*/ f41 f26 1"/>
              <a:gd name="f49" fmla="+- f29 0 f44"/>
              <a:gd name="f50" fmla="*/ f45 f44 1"/>
              <a:gd name="f51" fmla="*/ f45 f26 1"/>
              <a:gd name="f52" fmla="*/ f46 f26 1"/>
              <a:gd name="f53" fmla="*/ f44 f26 1"/>
              <a:gd name="f54" fmla="*/ f50 1 f36"/>
              <a:gd name="f55" fmla="*/ f49 f26 1"/>
              <a:gd name="f56" fmla="+- f44 0 f54"/>
              <a:gd name="f57" fmla="+- f49 f54 0"/>
              <a:gd name="f58" fmla="*/ f56 f26 1"/>
              <a:gd name="f59" fmla="*/ f57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55" y="f31"/>
              </a:cxn>
              <a:cxn ang="f24">
                <a:pos x="f48" y="f51"/>
              </a:cxn>
              <a:cxn ang="f24">
                <a:pos x="f53" y="f31"/>
              </a:cxn>
              <a:cxn ang="f25">
                <a:pos x="f53" y="f35"/>
              </a:cxn>
              <a:cxn ang="f25">
                <a:pos x="f48" y="f52"/>
              </a:cxn>
              <a:cxn ang="f25">
                <a:pos x="f55" y="f35"/>
              </a:cxn>
            </a:cxnLst>
            <a:rect l="f58" t="f51" r="f59" b="f52"/>
            <a:pathLst>
              <a:path>
                <a:moveTo>
                  <a:pt x="f31" y="f47"/>
                </a:moveTo>
                <a:lnTo>
                  <a:pt x="f53" y="f31"/>
                </a:lnTo>
                <a:lnTo>
                  <a:pt x="f53" y="f51"/>
                </a:lnTo>
                <a:lnTo>
                  <a:pt x="f55" y="f51"/>
                </a:lnTo>
                <a:lnTo>
                  <a:pt x="f55" y="f31"/>
                </a:lnTo>
                <a:lnTo>
                  <a:pt x="f34" y="f47"/>
                </a:lnTo>
                <a:lnTo>
                  <a:pt x="f55" y="f35"/>
                </a:lnTo>
                <a:lnTo>
                  <a:pt x="f55" y="f52"/>
                </a:lnTo>
                <a:lnTo>
                  <a:pt x="f53" y="f52"/>
                </a:lnTo>
                <a:lnTo>
                  <a:pt x="f53" y="f35"/>
                </a:lnTo>
                <a:close/>
              </a:path>
            </a:pathLst>
          </a:custGeom>
          <a:solidFill>
            <a:srgbClr val="D9D9D9"/>
          </a:solidFill>
          <a:ln w="19046" cap="flat">
            <a:solidFill>
              <a:schemeClr val="bg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1BD1C2BF-983C-1D77-EA62-3F0A587F7890}"/>
              </a:ext>
            </a:extLst>
          </p:cNvPr>
          <p:cNvSpPr txBox="1"/>
          <p:nvPr/>
        </p:nvSpPr>
        <p:spPr>
          <a:xfrm>
            <a:off x="7271824" y="5745236"/>
            <a:ext cx="3589632" cy="461662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Mean Average Precision</a:t>
            </a:r>
          </a:p>
        </p:txBody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C2566C6B-5F77-7AF8-C363-80919B1D13F4}"/>
              </a:ext>
            </a:extLst>
          </p:cNvPr>
          <p:cNvSpPr txBox="1"/>
          <p:nvPr/>
        </p:nvSpPr>
        <p:spPr>
          <a:xfrm>
            <a:off x="1453856" y="5745235"/>
            <a:ext cx="2951449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>
                <a:solidFill>
                  <a:srgbClr val="FFFFFF"/>
                </a:solidFill>
                <a:latin typeface="Aptos"/>
              </a:rPr>
              <a:t>Frames per Second</a:t>
            </a:r>
            <a:endParaRPr lang="en-US" sz="2400" b="1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</p:spTree>
    <p:extLst>
      <p:ext uri="{BB962C8B-B14F-4D97-AF65-F5344CB8AC3E}">
        <p14:creationId xmlns:p14="http://schemas.microsoft.com/office/powerpoint/2010/main" val="4120912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36A6E1-2C40-ED28-362C-B7A9B5FA1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02" y="318499"/>
            <a:ext cx="10607400" cy="6209798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96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C425C9-8D89-CD66-31C1-AEE6D6065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18" y="244289"/>
            <a:ext cx="10600764" cy="636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32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DC829E-DEDD-A66B-82AE-A82D53668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20" y="202266"/>
            <a:ext cx="10578354" cy="645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1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aph with a line and a line&#10;&#10;Description automatically generated">
            <a:extLst>
              <a:ext uri="{FF2B5EF4-FFF2-40B4-BE49-F238E27FC236}">
                <a16:creationId xmlns:a16="http://schemas.microsoft.com/office/drawing/2014/main" id="{3D9BB007-3309-C876-E8F1-5C9B22B9B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047" y="151177"/>
            <a:ext cx="10099905" cy="6545207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387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C04905-5F3C-CCF9-92A1-B0796D754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414" y="184180"/>
            <a:ext cx="10221173" cy="6489640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56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B5E95F-122B-94DD-B28C-000C98F92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598" y="184026"/>
            <a:ext cx="9578802" cy="6489946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55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aph with green lines and dots&#10;&#10;Description automatically generated">
            <a:extLst>
              <a:ext uri="{FF2B5EF4-FFF2-40B4-BE49-F238E27FC236}">
                <a16:creationId xmlns:a16="http://schemas.microsoft.com/office/drawing/2014/main" id="{82D626FB-896C-CCD1-5B90-D78D02978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950" y="150408"/>
            <a:ext cx="9758097" cy="6545976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65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white and orange logo&#10;&#10;Description automatically generated">
            <a:extLst>
              <a:ext uri="{FF2B5EF4-FFF2-40B4-BE49-F238E27FC236}">
                <a16:creationId xmlns:a16="http://schemas.microsoft.com/office/drawing/2014/main" id="{9125EA97-523B-B493-61B4-5A8D3466BD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Picture 2" descr="A person standing on a table&#10;&#10;Description automatically generated">
            <a:extLst>
              <a:ext uri="{FF2B5EF4-FFF2-40B4-BE49-F238E27FC236}">
                <a16:creationId xmlns:a16="http://schemas.microsoft.com/office/drawing/2014/main" id="{3B361E0B-B900-1920-197F-9C3387157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407" y="119912"/>
            <a:ext cx="5200128" cy="3020859"/>
          </a:xfrm>
          <a:prstGeom prst="rect">
            <a:avLst/>
          </a:prstGeom>
        </p:spPr>
      </p:pic>
      <p:pic>
        <p:nvPicPr>
          <p:cNvPr id="4" name="Picture 3" descr="A group of people playing foosball&#10;&#10;Description automatically generated">
            <a:extLst>
              <a:ext uri="{FF2B5EF4-FFF2-40B4-BE49-F238E27FC236}">
                <a16:creationId xmlns:a16="http://schemas.microsoft.com/office/drawing/2014/main" id="{4AD9AD4E-1A30-9B0C-9BB5-9FF8AFD37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442" y="3537720"/>
            <a:ext cx="5678466" cy="3178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3DA000-C3AD-D27B-E7F6-063B2CFC4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395" y="119216"/>
            <a:ext cx="4979096" cy="31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15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background with black text&#10;&#10;Description automatically generated">
            <a:extLst>
              <a:ext uri="{FF2B5EF4-FFF2-40B4-BE49-F238E27FC236}">
                <a16:creationId xmlns:a16="http://schemas.microsoft.com/office/drawing/2014/main" id="{263F92CE-F024-4A01-B2B1-296E7F1893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/>
        </p:blipFill>
        <p:spPr>
          <a:xfrm>
            <a:off x="20" y="57311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35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/>
            <a:r>
              <a:rPr lang="en-US" sz="3600" b="1">
                <a:solidFill>
                  <a:schemeClr val="tx2"/>
                </a:solidFill>
              </a:rPr>
              <a:t>What we are going to </a:t>
            </a:r>
            <a:r>
              <a:rPr lang="en-US" sz="5300">
                <a:solidFill>
                  <a:schemeClr val="tx2"/>
                </a:solidFill>
              </a:rPr>
              <a:t>DO </a:t>
            </a:r>
            <a:br>
              <a:rPr lang="en-US" sz="3600" b="1">
                <a:cs typeface="Segoe UI Semibold"/>
              </a:rPr>
            </a:br>
            <a:r>
              <a:rPr lang="en-US" sz="3600" b="1">
                <a:solidFill>
                  <a:schemeClr val="tx2"/>
                </a:solidFill>
                <a:cs typeface="Segoe UI Semibold"/>
              </a:rPr>
              <a:t>as the next step :</a:t>
            </a:r>
            <a:endParaRPr lang="en-US">
              <a:solidFill>
                <a:schemeClr val="tx2"/>
              </a:solidFill>
              <a:ea typeface="+mj-ea"/>
              <a:cs typeface="+mj-cs"/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 descr="circles connected by lines and text boxes">
            <a:extLst>
              <a:ext uri="{FF2B5EF4-FFF2-40B4-BE49-F238E27FC236}">
                <a16:creationId xmlns:a16="http://schemas.microsoft.com/office/drawing/2014/main" id="{6A2CDB1F-3214-48AA-BFD2-B07A50E4AA07}"/>
              </a:ext>
            </a:extLst>
          </p:cNvPr>
          <p:cNvGrpSpPr/>
          <p:nvPr/>
        </p:nvGrpSpPr>
        <p:grpSpPr>
          <a:xfrm rot="7560000">
            <a:off x="3593158" y="365365"/>
            <a:ext cx="6660854" cy="6563771"/>
            <a:chOff x="5723737" y="1939633"/>
            <a:chExt cx="8010746" cy="7893985"/>
          </a:xfrm>
        </p:grpSpPr>
        <p:cxnSp>
          <p:nvCxnSpPr>
            <p:cNvPr id="38" name="Straight Connector 37" descr="straight line">
              <a:extLst>
                <a:ext uri="{FF2B5EF4-FFF2-40B4-BE49-F238E27FC236}">
                  <a16:creationId xmlns:a16="http://schemas.microsoft.com/office/drawing/2014/main" id="{EBF39178-FA58-8C4F-ABB2-4549B9630313}"/>
                </a:ext>
              </a:extLst>
            </p:cNvPr>
            <p:cNvCxnSpPr>
              <a:cxnSpLocks/>
            </p:cNvCxnSpPr>
            <p:nvPr/>
          </p:nvCxnSpPr>
          <p:spPr>
            <a:xfrm rot="14040000" flipH="1" flipV="1">
              <a:off x="7364218" y="4858487"/>
              <a:ext cx="5519724" cy="62740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8272FE1-75CB-0A48-BF49-55403326D012}"/>
                </a:ext>
              </a:extLst>
            </p:cNvPr>
            <p:cNvSpPr txBox="1"/>
            <p:nvPr/>
          </p:nvSpPr>
          <p:spPr>
            <a:xfrm rot="14040000">
              <a:off x="5277224" y="3118451"/>
              <a:ext cx="1337207" cy="44418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 defTabSz="758952">
                <a:spcAft>
                  <a:spcPts val="600"/>
                </a:spcAft>
              </a:pPr>
              <a:r>
                <a:rPr lang="en-US" kern="1200">
                  <a:latin typeface="+mn-lt"/>
                  <a:ea typeface="+mn-ea"/>
                  <a:cs typeface="+mn-cs"/>
                </a:rPr>
                <a:t>Design</a:t>
              </a:r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771F1C7-AB37-324D-ADD0-2CF4D1A43248}"/>
                </a:ext>
              </a:extLst>
            </p:cNvPr>
            <p:cNvSpPr txBox="1"/>
            <p:nvPr/>
          </p:nvSpPr>
          <p:spPr>
            <a:xfrm rot="14040000">
              <a:off x="5958571" y="5077804"/>
              <a:ext cx="1440956" cy="44418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 defTabSz="758952">
                <a:spcAft>
                  <a:spcPts val="600"/>
                </a:spcAft>
              </a:pPr>
              <a:r>
                <a:rPr lang="en-US" kern="1200">
                  <a:latin typeface="+mn-lt"/>
                  <a:ea typeface="+mn-ea"/>
                  <a:cs typeface="+mn-cs"/>
                </a:rPr>
                <a:t>Manage</a:t>
              </a:r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C2C85F7-0B15-3146-A85D-9D5064D8AF53}"/>
                </a:ext>
              </a:extLst>
            </p:cNvPr>
            <p:cNvSpPr txBox="1"/>
            <p:nvPr/>
          </p:nvSpPr>
          <p:spPr>
            <a:xfrm>
              <a:off x="9591472" y="5638602"/>
              <a:ext cx="1198880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>
                <a:cs typeface="Segoe UI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BE03795-3996-114F-98B3-F3BF83918F72}"/>
                </a:ext>
              </a:extLst>
            </p:cNvPr>
            <p:cNvSpPr txBox="1"/>
            <p:nvPr/>
          </p:nvSpPr>
          <p:spPr>
            <a:xfrm rot="14040000">
              <a:off x="11587161" y="7062765"/>
              <a:ext cx="3665387" cy="62925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 defTabSz="758952">
                <a:spcAft>
                  <a:spcPts val="600"/>
                </a:spcAft>
              </a:pPr>
              <a:r>
                <a:rPr lang="en-US" sz="2800" b="1" kern="1200">
                  <a:latin typeface="+mn-lt"/>
                  <a:ea typeface="+mn-ea"/>
                  <a:cs typeface="+mn-cs"/>
                </a:rPr>
                <a:t>Development</a:t>
              </a:r>
              <a:endParaRPr lang="en-US" sz="2800" b="1">
                <a:cs typeface="Segoe UI"/>
              </a:endParaRPr>
            </a:p>
          </p:txBody>
        </p:sp>
        <p:grpSp>
          <p:nvGrpSpPr>
            <p:cNvPr id="61" name="Group 60" descr="oval shape">
              <a:extLst>
                <a:ext uri="{FF2B5EF4-FFF2-40B4-BE49-F238E27FC236}">
                  <a16:creationId xmlns:a16="http://schemas.microsoft.com/office/drawing/2014/main" id="{39FEF4FB-AF2E-6B40-A9B6-BA373EE4D864}"/>
                </a:ext>
              </a:extLst>
            </p:cNvPr>
            <p:cNvGrpSpPr/>
            <p:nvPr/>
          </p:nvGrpSpPr>
          <p:grpSpPr>
            <a:xfrm>
              <a:off x="6191627" y="2349747"/>
              <a:ext cx="1000125" cy="1000125"/>
              <a:chOff x="6541679" y="2594623"/>
              <a:chExt cx="1000125" cy="1000125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C49E76DC-66CA-6C49-84B5-F69B568F4BD4}"/>
                  </a:ext>
                </a:extLst>
              </p:cNvPr>
              <p:cNvSpPr/>
              <p:nvPr/>
            </p:nvSpPr>
            <p:spPr>
              <a:xfrm>
                <a:off x="6541679" y="2594623"/>
                <a:ext cx="1000125" cy="100012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sz="1000"/>
              </a:p>
            </p:txBody>
          </p:sp>
          <p:pic>
            <p:nvPicPr>
              <p:cNvPr id="46" name="Graphic 45" descr="Network with solid fill">
                <a:extLst>
                  <a:ext uri="{FF2B5EF4-FFF2-40B4-BE49-F238E27FC236}">
                    <a16:creationId xmlns:a16="http://schemas.microsoft.com/office/drawing/2014/main" id="{6B844E82-589B-724D-88B8-80A5AC31BA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4040000">
                <a:off x="6702203" y="2749924"/>
                <a:ext cx="679076" cy="679076"/>
              </a:xfrm>
              <a:prstGeom prst="rect">
                <a:avLst/>
              </a:prstGeom>
            </p:spPr>
          </p:pic>
        </p:grpSp>
        <p:grpSp>
          <p:nvGrpSpPr>
            <p:cNvPr id="59" name="Group 58" descr="oval shape">
              <a:extLst>
                <a:ext uri="{FF2B5EF4-FFF2-40B4-BE49-F238E27FC236}">
                  <a16:creationId xmlns:a16="http://schemas.microsoft.com/office/drawing/2014/main" id="{8238D7F6-2353-974E-B1A8-433BA4397E38}"/>
                </a:ext>
              </a:extLst>
            </p:cNvPr>
            <p:cNvGrpSpPr/>
            <p:nvPr/>
          </p:nvGrpSpPr>
          <p:grpSpPr>
            <a:xfrm>
              <a:off x="10644505" y="7140855"/>
              <a:ext cx="2676210" cy="2692763"/>
              <a:chOff x="10176683" y="7385731"/>
              <a:chExt cx="2676210" cy="2692763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5D17ED6-2E33-5E41-85C1-E372037A35B9}"/>
                  </a:ext>
                </a:extLst>
              </p:cNvPr>
              <p:cNvSpPr/>
              <p:nvPr/>
            </p:nvSpPr>
            <p:spPr>
              <a:xfrm flipV="1">
                <a:off x="10176683" y="7385731"/>
                <a:ext cx="2676210" cy="269276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sz="1000"/>
              </a:p>
            </p:txBody>
          </p:sp>
          <p:pic>
            <p:nvPicPr>
              <p:cNvPr id="50" name="Graphic 49" descr="Puzzle with solid fill">
                <a:extLst>
                  <a:ext uri="{FF2B5EF4-FFF2-40B4-BE49-F238E27FC236}">
                    <a16:creationId xmlns:a16="http://schemas.microsoft.com/office/drawing/2014/main" id="{58833E66-7547-3644-B141-E32CDA4EB5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4040000">
                <a:off x="10574469" y="7766688"/>
                <a:ext cx="1919288" cy="1815538"/>
              </a:xfrm>
              <a:prstGeom prst="rect">
                <a:avLst/>
              </a:prstGeom>
            </p:spPr>
          </p:pic>
        </p:grpSp>
        <p:sp>
          <p:nvSpPr>
            <p:cNvPr id="69" name="Oval 68" descr="oval shape">
              <a:extLst>
                <a:ext uri="{FF2B5EF4-FFF2-40B4-BE49-F238E27FC236}">
                  <a16:creationId xmlns:a16="http://schemas.microsoft.com/office/drawing/2014/main" id="{B90FEDE1-ACC7-5847-B8C0-90B4D8BFAC61}"/>
                </a:ext>
              </a:extLst>
            </p:cNvPr>
            <p:cNvSpPr/>
            <p:nvPr/>
          </p:nvSpPr>
          <p:spPr>
            <a:xfrm>
              <a:off x="7960738" y="1939633"/>
              <a:ext cx="1630734" cy="1630734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F74BA11-D7D9-3148-9CCC-AEFDD6554B4F}"/>
                </a:ext>
              </a:extLst>
            </p:cNvPr>
            <p:cNvSpPr txBox="1"/>
            <p:nvPr/>
          </p:nvSpPr>
          <p:spPr>
            <a:xfrm rot="14040000">
              <a:off x="8092558" y="2239378"/>
              <a:ext cx="1326867" cy="94388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 defTabSz="758952">
                <a:spcAft>
                  <a:spcPts val="600"/>
                </a:spcAft>
              </a:pPr>
              <a:r>
                <a:rPr lang="en-US"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Project</a:t>
              </a:r>
              <a:endParaRPr lang="en-US" sz="2000" kern="1200">
                <a:solidFill>
                  <a:schemeClr val="bg1"/>
                </a:solidFill>
                <a:latin typeface="+mn-lt"/>
                <a:cs typeface="Segoe UI"/>
              </a:endParaRPr>
            </a:p>
            <a:p>
              <a:pPr algn="ctr" defTabSz="758952">
                <a:spcAft>
                  <a:spcPts val="600"/>
                </a:spcAft>
              </a:pPr>
              <a:r>
                <a:rPr lang="en-US" sz="2000" kern="1200">
                  <a:solidFill>
                    <a:schemeClr val="bg1"/>
                  </a:solidFill>
                  <a:latin typeface="+mn-lt"/>
                  <a:ea typeface="+mn-ea"/>
                  <a:cs typeface="Segoe UI"/>
                </a:rPr>
                <a:t>Steps</a:t>
              </a:r>
              <a:endParaRPr lang="en-US" sz="2000">
                <a:solidFill>
                  <a:schemeClr val="bg1"/>
                </a:solidFill>
                <a:cs typeface="Segoe UI"/>
              </a:endParaRPr>
            </a:p>
          </p:txBody>
        </p:sp>
        <p:cxnSp>
          <p:nvCxnSpPr>
            <p:cNvPr id="30" name="Straight Connector 29" descr="straight line">
              <a:extLst>
                <a:ext uri="{FF2B5EF4-FFF2-40B4-BE49-F238E27FC236}">
                  <a16:creationId xmlns:a16="http://schemas.microsoft.com/office/drawing/2014/main" id="{BEC97C4A-D38A-A44D-ADDA-6ADE17DA3A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8401" y="2785215"/>
              <a:ext cx="768986" cy="88013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 descr="straight line">
              <a:extLst>
                <a:ext uri="{FF2B5EF4-FFF2-40B4-BE49-F238E27FC236}">
                  <a16:creationId xmlns:a16="http://schemas.microsoft.com/office/drawing/2014/main" id="{EA85C93B-C167-D647-BDAB-E7480B40F3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42360" y="3349872"/>
              <a:ext cx="552624" cy="945903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0" name="Group 9" descr="oval shape">
              <a:extLst>
                <a:ext uri="{FF2B5EF4-FFF2-40B4-BE49-F238E27FC236}">
                  <a16:creationId xmlns:a16="http://schemas.microsoft.com/office/drawing/2014/main" id="{817CBDD5-7640-FF40-8510-220C7A981AF4}"/>
                </a:ext>
              </a:extLst>
            </p:cNvPr>
            <p:cNvGrpSpPr/>
            <p:nvPr/>
          </p:nvGrpSpPr>
          <p:grpSpPr>
            <a:xfrm>
              <a:off x="7081628" y="4258095"/>
              <a:ext cx="1000125" cy="1000125"/>
              <a:chOff x="7482812" y="3772840"/>
              <a:chExt cx="1000125" cy="1000125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7858167-3A60-0645-97C4-85AC58C99FDF}"/>
                  </a:ext>
                </a:extLst>
              </p:cNvPr>
              <p:cNvSpPr/>
              <p:nvPr/>
            </p:nvSpPr>
            <p:spPr>
              <a:xfrm>
                <a:off x="7482812" y="3772840"/>
                <a:ext cx="1000125" cy="100012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sz="1000"/>
              </a:p>
            </p:txBody>
          </p:sp>
          <p:pic>
            <p:nvPicPr>
              <p:cNvPr id="8" name="Graphic 7" descr="Group of men with solid fill">
                <a:extLst>
                  <a:ext uri="{FF2B5EF4-FFF2-40B4-BE49-F238E27FC236}">
                    <a16:creationId xmlns:a16="http://schemas.microsoft.com/office/drawing/2014/main" id="{08AD860C-4281-5E46-B29F-B97F7FB071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4040000">
                <a:off x="7628988" y="3926865"/>
                <a:ext cx="692074" cy="69207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79432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white and purple check-point&#10;&#10;Description automatically generated">
            <a:extLst>
              <a:ext uri="{FF2B5EF4-FFF2-40B4-BE49-F238E27FC236}">
                <a16:creationId xmlns:a16="http://schemas.microsoft.com/office/drawing/2014/main" id="{8326E4D8-36D3-C185-79BD-0F6C09664B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50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92AAC0-F78A-B652-8362-ECD4104A3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>
            <a:normAutofit/>
          </a:bodyPr>
          <a:lstStyle/>
          <a:p>
            <a:pPr algn="ctr"/>
            <a:r>
              <a:rPr lang="en-US" sz="5400" b="1">
                <a:solidFill>
                  <a:schemeClr val="bg1">
                    <a:lumMod val="95000"/>
                    <a:lumOff val="5000"/>
                  </a:schemeClr>
                </a:solidFill>
                <a:latin typeface="Aptos Narrow"/>
                <a:cs typeface="Segoe UI Semibold"/>
              </a:rPr>
              <a:t>End</a:t>
            </a:r>
            <a:endParaRPr lang="en-US" sz="5400" b="1">
              <a:solidFill>
                <a:schemeClr val="bg1">
                  <a:lumMod val="95000"/>
                  <a:lumOff val="5000"/>
                </a:schemeClr>
              </a:solidFill>
              <a:latin typeface="Aptos Narrow"/>
            </a:endParaRPr>
          </a:p>
        </p:txBody>
      </p:sp>
    </p:spTree>
    <p:extLst>
      <p:ext uri="{BB962C8B-B14F-4D97-AF65-F5344CB8AC3E}">
        <p14:creationId xmlns:p14="http://schemas.microsoft.com/office/powerpoint/2010/main" val="1213640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green and white background with text and black text&#10;&#10;Description automatically generated">
            <a:extLst>
              <a:ext uri="{FF2B5EF4-FFF2-40B4-BE49-F238E27FC236}">
                <a16:creationId xmlns:a16="http://schemas.microsoft.com/office/drawing/2014/main" id="{0F0D3D99-5B10-B821-1A05-7E2BD20606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63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general objectives&#10;&#10;Description automatically generated">
            <a:extLst>
              <a:ext uri="{FF2B5EF4-FFF2-40B4-BE49-F238E27FC236}">
                <a16:creationId xmlns:a16="http://schemas.microsoft.com/office/drawing/2014/main" id="{AEB906FF-F4BE-3CD4-7B26-7AAA7321E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2" y="7469"/>
            <a:ext cx="12181561" cy="685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51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question&#10;&#10;Description automatically generated">
            <a:extLst>
              <a:ext uri="{FF2B5EF4-FFF2-40B4-BE49-F238E27FC236}">
                <a16:creationId xmlns:a16="http://schemas.microsoft.com/office/drawing/2014/main" id="{52E5B3B5-A027-31C7-4E9F-D3CA36DB8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" y="2802"/>
            <a:ext cx="12180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09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purple background&#10;&#10;Description automatically generated">
            <a:extLst>
              <a:ext uri="{FF2B5EF4-FFF2-40B4-BE49-F238E27FC236}">
                <a16:creationId xmlns:a16="http://schemas.microsoft.com/office/drawing/2014/main" id="{E51932DC-B13B-14C7-FE30-069985EDB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802"/>
            <a:ext cx="12326470" cy="6880411"/>
          </a:xfrm>
          <a:prstGeom prst="rect">
            <a:avLst/>
          </a:prstGeom>
        </p:spPr>
      </p:pic>
      <p:pic>
        <p:nvPicPr>
          <p:cNvPr id="6" name="Picture 5" descr="A group of green lights&#10;&#10;Description automatically generated">
            <a:extLst>
              <a:ext uri="{FF2B5EF4-FFF2-40B4-BE49-F238E27FC236}">
                <a16:creationId xmlns:a16="http://schemas.microsoft.com/office/drawing/2014/main" id="{C28F65DE-9CE5-5D50-608B-8181AC367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44" y="4063253"/>
            <a:ext cx="3543300" cy="1981200"/>
          </a:xfrm>
          <a:prstGeom prst="rect">
            <a:avLst/>
          </a:prstGeom>
        </p:spPr>
      </p:pic>
      <p:pic>
        <p:nvPicPr>
          <p:cNvPr id="7" name="Picture 6" descr="A close up of a foosball table&#10;&#10;Description automatically generated">
            <a:extLst>
              <a:ext uri="{FF2B5EF4-FFF2-40B4-BE49-F238E27FC236}">
                <a16:creationId xmlns:a16="http://schemas.microsoft.com/office/drawing/2014/main" id="{7CC3DA08-8CED-F81B-B253-5B1D6AF8C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909" y="4042522"/>
            <a:ext cx="31623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50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49C4D9-5A20-D9B9-CB17-E45EFA5F9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02" y="-280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191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A648A4-0825-37FB-F364-066C4F3D3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" y="-560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245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and yellow background with black text&#10;&#10;Description automatically generated">
            <a:extLst>
              <a:ext uri="{FF2B5EF4-FFF2-40B4-BE49-F238E27FC236}">
                <a16:creationId xmlns:a16="http://schemas.microsoft.com/office/drawing/2014/main" id="{94320AB3-A716-377F-11A7-C741B0208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801"/>
            <a:ext cx="12371294" cy="695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33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yslexia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D24726"/>
      </a:accent2>
      <a:accent3>
        <a:srgbClr val="9B5AC8"/>
      </a:accent3>
      <a:accent4>
        <a:srgbClr val="F0A11F"/>
      </a:accent4>
      <a:accent5>
        <a:srgbClr val="CB5BA3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d map for Dyslexia_Win32_ss_v3.potx" id="{52B68AD9-87CD-4104-BE88-D09E115B5193}" vid="{32DE419F-2C9E-491B-9DE2-9CB15F0BBAC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6" ma:contentTypeDescription="Create a new document." ma:contentTypeScope="" ma:versionID="ac37c1753acd5e330d2062ccec26ea66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340c7101c92c5120abd06486f9454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8CC2A95-AB18-4E2B-BAAB-ED507F826E2F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478DEAE-E0CA-42BB-BA2E-F6A39AAEB4B0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1A1A6209-623F-4A40-A043-EF97F4DE517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Mind map</Template>
  <Application>Microsoft Office PowerPoint</Application>
  <PresentationFormat>Widescreen</PresentationFormat>
  <Slides>21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Foosball Table Real-Time Object Detection </vt:lpstr>
      <vt:lpstr>What we are going to DO  as the next step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Development Choices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14</cp:revision>
  <dcterms:created xsi:type="dcterms:W3CDTF">2024-12-02T20:39:26Z</dcterms:created>
  <dcterms:modified xsi:type="dcterms:W3CDTF">2024-12-05T17:43:31Z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